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g" ContentType="image/jpeg"/>
  <Default Extension="png" ContentType="image/png"/>
  <Default Extension="gif" ContentType="image/gif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26C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6" autoAdjust="0"/>
    <p:restoredTop sz="94711" autoAdjust="0"/>
  </p:normalViewPr>
  <p:slideViewPr>
    <p:cSldViewPr snapToGrid="0" snapToObjects="1">
      <p:cViewPr varScale="1">
        <p:scale>
          <a:sx n="101" d="100"/>
          <a:sy n="101" d="100"/>
        </p:scale>
        <p:origin x="126" y="24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?>
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7" Type="http://schemas.openxmlformats.org/officeDocument/2006/relationships/viewProps" Target="viewProps.xml" /><Relationship Id="rId46" Type="http://schemas.openxmlformats.org/officeDocument/2006/relationships/presProps" Target="presProps.xml" /><Relationship Id="rId50" Type="http://schemas.microsoft.com/office/2016/11/relationships/changesInfo" Target="changesInfos/changesInfo1.xml" /><Relationship Id="rId1" Type="http://schemas.openxmlformats.org/officeDocument/2006/relationships/slideMaster" Target="slideMasters/slideMaster1.xml" /><Relationship Id="rId49" Type="http://schemas.openxmlformats.org/officeDocument/2006/relationships/tableStyles" Target="tableStyles.xml" /><Relationship Id="rId48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C1E0579A-F3AC-4964-96E7-A171BCF220C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493"/>
            <a:ext cx="9144000" cy="6856507"/>
          </a:xfrm>
          <a:prstGeom prst="rect">
            <a:avLst/>
          </a:prstGeom>
        </p:spPr>
      </p:pic>
      <p:sp>
        <p:nvSpPr>
          <p:cNvPr id="13" name="Rectangle 2">
            <a:extLst>
              <a:ext uri="{FF2B5EF4-FFF2-40B4-BE49-F238E27FC236}">
                <a16:creationId xmlns:a16="http://schemas.microsoft.com/office/drawing/2014/main" id="{2637F147-AB30-4034-9DB1-5B9ED3EEB085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2914650" y="1447800"/>
            <a:ext cx="5713413" cy="1447800"/>
          </a:xfrm>
          <a:prstGeom prst="rect">
            <a:avLst/>
          </a:prstGeom>
          <a:solidFill>
            <a:srgbClr val="003F69">
              <a:alpha val="0"/>
            </a:srgbClr>
          </a:solidFill>
        </p:spPr>
        <p:txBody>
          <a:bodyPr lIns="0" tIns="0" rIns="0" bIns="0" anchor="b"/>
          <a:lstStyle>
            <a:lvl1pPr algn="l">
              <a:lnSpc>
                <a:spcPct val="90000"/>
              </a:lnSpc>
              <a:defRPr sz="3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 dirty="0"/>
              <a:t>Click to edit Master title style</a:t>
            </a:r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17C63874-81CB-441E-8046-F193877A2A17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2914650" y="3016250"/>
            <a:ext cx="5713413" cy="338138"/>
          </a:xfrm>
          <a:prstGeom prst="rect">
            <a:avLst/>
          </a:prstGeom>
          <a:solidFill>
            <a:srgbClr val="003F69">
              <a:alpha val="0"/>
            </a:srgbClr>
          </a:solidFill>
        </p:spPr>
        <p:txBody>
          <a:bodyPr lIns="0" tIns="0" rIns="0" bIns="0"/>
          <a:lstStyle>
            <a:lvl1pPr marL="0" indent="0">
              <a:lnSpc>
                <a:spcPct val="70000"/>
              </a:lnSpc>
              <a:buFont typeface="Times" pitchFamily="1" charset="0"/>
              <a:buNone/>
              <a:defRPr sz="2400" i="1">
                <a:solidFill>
                  <a:schemeClr val="bg1"/>
                </a:solidFill>
                <a:latin typeface="Times New Roman" pitchFamily="1" charset="0"/>
              </a:defRPr>
            </a:lvl1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7879"/>
            <a:ext cx="8229600" cy="1016071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en-US" sz="3400" b="1" kern="1200" dirty="0">
                <a:solidFill>
                  <a:srgbClr val="026CB6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3951"/>
            <a:ext cx="8229600" cy="5225148"/>
          </a:xfrm>
          <a:prstGeom prst="rect">
            <a:avLst/>
          </a:prstGeom>
        </p:spPr>
        <p:txBody>
          <a:bodyPr>
            <a:normAutofit/>
          </a:bodyPr>
          <a:lstStyle>
            <a:lvl1pPr marL="5715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en-US" sz="2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7155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D4FF2CD-BA5E-4F5E-9E46-CE56402EFD8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6224588"/>
            <a:ext cx="685800" cy="228600"/>
          </a:xfrm>
          <a:prstGeom prst="rect">
            <a:avLst/>
          </a:prstGeom>
          <a:solidFill>
            <a:srgbClr val="026CB6"/>
          </a:solidFill>
          <a:ln>
            <a:noFill/>
          </a:ln>
          <a:extLst/>
        </p:spPr>
        <p:txBody>
          <a:bodyPr wrap="none" anchor="ctr"/>
          <a:lstStyle/>
          <a:p>
            <a:endParaRPr lang="en-US">
              <a:solidFill>
                <a:srgbClr val="026CB6"/>
              </a:solidFill>
            </a:endParaRPr>
          </a:p>
        </p:txBody>
      </p:sp>
      <p:sp>
        <p:nvSpPr>
          <p:cNvPr id="5" name="Date Placeholder 1">
            <a:extLst>
              <a:ext uri="{FF2B5EF4-FFF2-40B4-BE49-F238E27FC236}">
                <a16:creationId xmlns:a16="http://schemas.microsoft.com/office/drawing/2014/main" id="{CA70B621-2899-4FD6-A421-16CF4EA381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55755" y="6224589"/>
            <a:ext cx="2057400" cy="22860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2019-07-18</a:t>
            </a:r>
            <a:endParaRPr lang="en-US" dirty="0"/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E9239737-B420-4996-9ED1-EC20511DB2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224589"/>
            <a:ext cx="3086100" cy="228601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U.S. Environmental Protection Agency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0F8BC1-8D13-42CA-86FE-674C1FD882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224588"/>
            <a:ext cx="685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60C87013-D2DE-43D0-B990-F403AB8CB21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C0682852-896F-4D03-80A4-C3B4004581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733554"/>
            <a:ext cx="7886700" cy="2852737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1" kern="1200" dirty="0">
                <a:solidFill>
                  <a:srgbClr val="026CB6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6607F6EC-8D7E-407F-8BC8-2DDB31176C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613279"/>
            <a:ext cx="78867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BDD9F59-37FD-42C3-8CE9-D4D078CB1A9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6224588"/>
            <a:ext cx="685800" cy="228600"/>
          </a:xfrm>
          <a:prstGeom prst="rect">
            <a:avLst/>
          </a:prstGeom>
          <a:solidFill>
            <a:srgbClr val="026CB6"/>
          </a:solidFill>
          <a:ln>
            <a:noFill/>
          </a:ln>
          <a:extLst/>
        </p:spPr>
        <p:txBody>
          <a:bodyPr wrap="none" anchor="ctr"/>
          <a:lstStyle/>
          <a:p>
            <a:endParaRPr lang="en-US">
              <a:solidFill>
                <a:srgbClr val="026CB6"/>
              </a:solidFill>
            </a:endParaRPr>
          </a:p>
        </p:txBody>
      </p:sp>
      <p:sp>
        <p:nvSpPr>
          <p:cNvPr id="5" name="Date Placeholder 1">
            <a:extLst>
              <a:ext uri="{FF2B5EF4-FFF2-40B4-BE49-F238E27FC236}">
                <a16:creationId xmlns:a16="http://schemas.microsoft.com/office/drawing/2014/main" id="{4ED5DD51-C96C-47C3-ABA9-E8A22C1CD1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55755" y="6224589"/>
            <a:ext cx="2057400" cy="22860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2019-07-18</a:t>
            </a:r>
            <a:endParaRPr lang="en-US" dirty="0"/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2CA5BF17-E2D6-44AC-9BB4-5447155E05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224589"/>
            <a:ext cx="3086100" cy="228601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U.S. Environmental Protection Agency</a:t>
            </a:r>
          </a:p>
        </p:txBody>
      </p:sp>
      <p:sp>
        <p:nvSpPr>
          <p:cNvPr id="9" name="Slide Number Placeholder 6">
            <a:extLst>
              <a:ext uri="{FF2B5EF4-FFF2-40B4-BE49-F238E27FC236}">
                <a16:creationId xmlns:a16="http://schemas.microsoft.com/office/drawing/2014/main" id="{663442A2-FB29-49C4-B1F2-A2EE588F81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224588"/>
            <a:ext cx="685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60C87013-D2DE-43D0-B990-F403AB8CB21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33475"/>
            <a:ext cx="4038600" cy="500231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33475"/>
            <a:ext cx="4038600" cy="500231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46F377F-A4EE-4D75-9EC1-AF1F92F2A27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6224588"/>
            <a:ext cx="685800" cy="228600"/>
          </a:xfrm>
          <a:prstGeom prst="rect">
            <a:avLst/>
          </a:prstGeom>
          <a:solidFill>
            <a:srgbClr val="026CB6"/>
          </a:solidFill>
          <a:ln>
            <a:noFill/>
          </a:ln>
          <a:extLst/>
        </p:spPr>
        <p:txBody>
          <a:bodyPr wrap="none" anchor="ctr"/>
          <a:lstStyle/>
          <a:p>
            <a:endParaRPr lang="en-US">
              <a:solidFill>
                <a:srgbClr val="026CB6"/>
              </a:solidFill>
            </a:endParaRP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076D06B0-0C87-4786-B61E-E14E3966F2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2019-07-18</a:t>
            </a:r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660F17D1-2328-435E-AB9E-8531B9F6A7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U.S. Environmental Protection Agency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4C5FB7E-0D87-411F-AE05-3A243160B8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C87013-D2DE-43D0-B990-F403AB8CB21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4C6F246C-D1D1-4B01-B9F9-AF542DBD4D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2175"/>
            <a:ext cx="8229600" cy="10713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en-US" sz="3400" b="1" kern="1200" dirty="0">
                <a:solidFill>
                  <a:srgbClr val="026CB6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AA7091F4-5FFD-438F-A212-EB5315A204A1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6224588"/>
            <a:ext cx="685800" cy="228600"/>
          </a:xfrm>
          <a:prstGeom prst="rect">
            <a:avLst/>
          </a:prstGeom>
          <a:solidFill>
            <a:srgbClr val="026CB6"/>
          </a:solidFill>
          <a:ln>
            <a:noFill/>
          </a:ln>
          <a:extLst/>
        </p:spPr>
        <p:txBody>
          <a:bodyPr wrap="none" anchor="ctr"/>
          <a:lstStyle/>
          <a:p>
            <a:endParaRPr lang="en-US">
              <a:solidFill>
                <a:srgbClr val="026CB6"/>
              </a:solidFill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1CDC11A-900E-4BEA-937D-8D05396173E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5182" y="6224589"/>
            <a:ext cx="2057400" cy="22860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2019-07-18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561FDCF-9805-4A9C-9704-41DBE522E4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224589"/>
            <a:ext cx="3086100" cy="228601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U.S. Environmental Protection Agency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890F7E-7020-4B63-BAF6-BE63EAA4A5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224588"/>
            <a:ext cx="685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60C87013-D2DE-43D0-B990-F403AB8CB21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hf hdr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6.jpg" /><Relationship Id="rId2" Type="http://schemas.openxmlformats.org/officeDocument/2006/relationships/image" Target="../media/image4.png" />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7.png" />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8.gif" />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://onlinelibrary.wiley.com/doi/10.1002/ecs2.1321/full" TargetMode="External" /><Relationship Id="rId3" Type="http://schemas.openxmlformats.org/officeDocument/2006/relationships/hyperlink" Target="http://dx.doi.org/10.7287/peerj.preprints.1319v2" TargetMode="External" />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9.jpg" />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dx.doi.org/10.12688/f1000research.7955.2" TargetMode="External" />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0.jpg" />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jpg" />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1.jpg" />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2.jpg" />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3.jpg" />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4.gif" />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hyperlink" Target="https://cran.r-project.org/package=lakemorpho" TargetMode="External" /><Relationship Id="rId3" Type="http://schemas.openxmlformats.org/officeDocument/2006/relationships/hyperlink" Target="https://cran.r-project.org/package=lakemorpho" TargetMode="External" /><Relationship Id="rId4" Type="http://schemas.openxmlformats.org/officeDocument/2006/relationships/hyperlink" Target="https://edg.epa.gov/metadata/catalog/search/resource/details.page?uuid=%7B495CBAED-9BB9-49B4-80A7-1C91DE5FCA95%7D" TargetMode="External" /><Relationship Id="rId5" Type="http://schemas.openxmlformats.org/officeDocument/2006/relationships/hyperlink" Target="https://s3.amazonaws.com/nhdplus/NHDPlusV21/Documentation/NHDPlusV2_User_Guide.pdf#page=52" TargetMode="External" /><Relationship Id="rId6" Type="http://schemas.openxmlformats.org/officeDocument/2006/relationships/hyperlink" Target="http://dx.doi.org/10.1080/07438141.2010.504321" TargetMode="External" /><Relationship Id="rId7" Type="http://schemas.openxmlformats.org/officeDocument/2006/relationships/hyperlink" Target="http://dx.doi.org/10.1371/journal.pone.0025764" TargetMode="External" /><Relationship Id="rId8" Type="http://schemas.openxmlformats.org/officeDocument/2006/relationships/hyperlink" Target="http://dx.doi.org/10.1371/journal.pone.0025764" TargetMode="External" /><Relationship Id="rId9" Type="http://schemas.openxmlformats.org/officeDocument/2006/relationships/hyperlink" Target="http://dx.doi.org/10.1371/journal.pone.0025764" TargetMode="External" /><Relationship Id="rId10" Type="http://schemas.openxmlformats.org/officeDocument/2006/relationships/hyperlink" Target="https://f1000research.com/articles/6-1718/v1" TargetMode="External" /><Relationship Id="rId11" Type="http://schemas.openxmlformats.org/officeDocument/2006/relationships/image" Target="../media/image15.gif" />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hyperlink" Target="https://cran.r-project.org/package=elevatr" TargetMode="External" /><Relationship Id="rId3" Type="http://schemas.openxmlformats.org/officeDocument/2006/relationships/hyperlink" Target="https://cran.r-project.org/package=elevatr" TargetMode="External" /><Relationship Id="rId4" Type="http://schemas.openxmlformats.org/officeDocument/2006/relationships/image" Target="../media/image16.gif" />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7.gif" />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8.png" />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9.gif" />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png" />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1.gif" />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2.jpg" />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3.gif" />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4.jpg" />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.jpg" />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.gif" />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2">
            <a:extLst>
              <a:ext uri="{FF2B5EF4-FFF2-40B4-BE49-F238E27FC236}">
                <a16:creationId xmlns:a16="http://schemas.microsoft.com/office/drawing/2014/main" id="{2637F147-AB30-4034-9DB1-5B9ED3EEB085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2914650" y="1447800"/>
            <a:ext cx="5713413" cy="1447800"/>
          </a:xfrm>
          <a:prstGeom prst="rect">
            <a:avLst/>
          </a:prstGeom>
          <a:solidFill>
            <a:srgbClr val="003F69">
              <a:alpha val="0"/>
            </a:srgbClr>
          </a:solidFill>
        </p:spPr>
        <p:txBody>
          <a:bodyPr/>
          <a:lstStyle/>
          <a:p>
            <a:pPr lvl="0" marL="0" indent="0">
              <a:buNone/>
            </a:pPr>
            <a:r>
              <a:rPr/>
              <a:t>Two</a:t>
            </a:r>
            <a:r>
              <a:rPr/>
              <a:t> </a:t>
            </a:r>
            <a:r>
              <a:rPr/>
              <a:t>steps</a:t>
            </a:r>
            <a:r>
              <a:rPr/>
              <a:t> </a:t>
            </a:r>
            <a:r>
              <a:rPr/>
              <a:t>forward,</a:t>
            </a:r>
            <a:r>
              <a:rPr/>
              <a:t> </a:t>
            </a:r>
            <a:r>
              <a:rPr/>
              <a:t>one</a:t>
            </a:r>
            <a:r>
              <a:rPr/>
              <a:t> </a:t>
            </a:r>
            <a:r>
              <a:rPr/>
              <a:t>step</a:t>
            </a:r>
            <a:r>
              <a:rPr/>
              <a:t> </a:t>
            </a:r>
            <a:r>
              <a:rPr/>
              <a:t>back:</a:t>
            </a:r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17C63874-81CB-441E-8046-F193877A2A17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2914650" y="3016250"/>
            <a:ext cx="5713413" cy="338138"/>
          </a:xfrm>
          <a:prstGeom prst="rect">
            <a:avLst/>
          </a:prstGeom>
          <a:solidFill>
            <a:srgbClr val="003F69">
              <a:alpha val="0"/>
            </a:srgbClr>
          </a:solidFill>
        </p:spPr>
        <p:txBody>
          <a:bodyPr/>
          <a:lstStyle/>
          <a:p>
            <a:pPr lvl="0" marL="0" indent="0">
              <a:buNone/>
            </a:pPr>
            <a:r>
              <a:rPr/>
              <a:t>A</a:t>
            </a:r>
            <a:r>
              <a:rPr/>
              <a:t> </a:t>
            </a:r>
            <a:r>
              <a:rPr/>
              <a:t>reluctant</a:t>
            </a:r>
            <a:r>
              <a:rPr/>
              <a:t> </a:t>
            </a:r>
            <a:r>
              <a:rPr/>
              <a:t>open</a:t>
            </a:r>
            <a:r>
              <a:rPr/>
              <a:t> </a:t>
            </a:r>
            <a:r>
              <a:rPr/>
              <a:t>data</a:t>
            </a:r>
            <a:r>
              <a:rPr/>
              <a:t> </a:t>
            </a:r>
            <a:r>
              <a:rPr/>
              <a:t>science</a:t>
            </a:r>
            <a:r>
              <a:rPr/>
              <a:t> </a:t>
            </a:r>
            <a:r>
              <a:rPr/>
              <a:t>transformation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lakes</a:t>
            </a:r>
            <a:r>
              <a:rPr/>
              <a:t> </a:t>
            </a:r>
            <a:r>
              <a:rPr/>
              <a:t>research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beyond</a:t>
            </a:r>
            <a:br/>
            <a:br/>
            <a:r>
              <a:rPr/>
              <a:t>Jeff</a:t>
            </a:r>
            <a:r>
              <a:rPr/>
              <a:t> </a:t>
            </a:r>
            <a:r>
              <a:rPr/>
              <a:t>Hollister</a:t>
            </a:r>
          </a:p>
        </p:txBody>
      </p:sp>
      <p:sp/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ure/Rlogo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2057400"/>
            <a:ext cx="4038600" cy="3124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figure/RStudio-Logo-Blue-Gray.jp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48200" y="2921000"/>
            <a:ext cx="4038600" cy="1422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7879"/>
            <a:ext cx="8229600" cy="1016071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Two</a:t>
            </a:r>
            <a:r>
              <a:rPr/>
              <a:t> </a:t>
            </a:r>
            <a:r>
              <a:rPr/>
              <a:t>steps</a:t>
            </a:r>
            <a:r>
              <a:rPr/>
              <a:t> </a:t>
            </a:r>
            <a:r>
              <a:rPr/>
              <a:t>forward:</a:t>
            </a:r>
            <a:r>
              <a:rPr/>
              <a:t> </a:t>
            </a:r>
            <a:r>
              <a:rPr/>
              <a:t>GitHub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GitHub for USEPA ~2013</a:t>
            </a:r>
          </a:p>
          <a:p>
            <a:pPr lvl="1"/>
            <a:r>
              <a:rPr/>
              <a:t>167 repositories</a:t>
            </a:r>
          </a:p>
          <a:p>
            <a:pPr lvl="1"/>
            <a:r>
              <a:rPr/>
              <a:t>623 members in the USEPA Org</a:t>
            </a:r>
          </a:p>
          <a:p>
            <a:pPr lvl="1"/>
            <a:r>
              <a:rPr/>
              <a:t>177 members who have committed</a:t>
            </a:r>
          </a:p>
        </p:txBody>
      </p: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ure/octoca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955800" y="1117600"/>
            <a:ext cx="5219700" cy="5219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7879"/>
            <a:ext cx="8229600" cy="1016071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One</a:t>
            </a:r>
            <a:r>
              <a:rPr/>
              <a:t> </a:t>
            </a:r>
            <a:r>
              <a:rPr/>
              <a:t>step</a:t>
            </a:r>
            <a:r>
              <a:rPr/>
              <a:t> </a:t>
            </a:r>
            <a:r>
              <a:rPr/>
              <a:t>back:</a:t>
            </a:r>
            <a:r>
              <a:rPr/>
              <a:t> </a:t>
            </a:r>
            <a:r>
              <a:rPr/>
              <a:t>GitHub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No collaboration for you</a:t>
            </a:r>
          </a:p>
          <a:p>
            <a:pPr lvl="1"/>
            <a:r>
              <a:rPr/>
              <a:t>Priced out?</a:t>
            </a:r>
          </a:p>
          <a:p>
            <a:pPr lvl="1"/>
            <a:r>
              <a:rPr/>
              <a:t>No Admin rights</a:t>
            </a:r>
          </a:p>
        </p:txBody>
      </p:sp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ure/seinfeld_no_soup.gif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1130300"/>
            <a:ext cx="8229600" cy="5181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7879"/>
            <a:ext cx="8229600" cy="1016071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Progress:</a:t>
            </a:r>
            <a:r>
              <a:rPr/>
              <a:t> </a:t>
            </a:r>
            <a:r>
              <a:rPr/>
              <a:t>GitHub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Can now use a collaboration platform to collaborate!</a:t>
            </a:r>
          </a:p>
          <a:p>
            <a:pPr lvl="1"/>
            <a:r>
              <a:rPr/>
              <a:t>Pricing issue still a work in progress</a:t>
            </a:r>
          </a:p>
          <a:p>
            <a:pPr lvl="2"/>
            <a:r>
              <a:rPr/>
              <a:t>Discussions about using multiple Orgs</a:t>
            </a:r>
          </a:p>
          <a:p>
            <a:pPr lvl="2"/>
            <a:r>
              <a:rPr/>
              <a:t>Enterprise GitHub</a:t>
            </a:r>
          </a:p>
          <a:p>
            <a:pPr lvl="2"/>
            <a:r>
              <a:rPr/>
              <a:t>Bitbucket…</a:t>
            </a:r>
          </a:p>
        </p:txBody>
      </p:sp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7879"/>
            <a:ext cx="8229600" cy="1016071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Two</a:t>
            </a:r>
            <a:r>
              <a:rPr/>
              <a:t> </a:t>
            </a:r>
            <a:r>
              <a:rPr/>
              <a:t>steps</a:t>
            </a:r>
            <a:r>
              <a:rPr/>
              <a:t> </a:t>
            </a:r>
            <a:r>
              <a:rPr/>
              <a:t>forward:</a:t>
            </a:r>
            <a:r>
              <a:rPr/>
              <a:t> </a:t>
            </a:r>
            <a:r>
              <a:rPr/>
              <a:t>Pre-prints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post-publication</a:t>
            </a:r>
            <a:r>
              <a:rPr/>
              <a:t> </a:t>
            </a:r>
            <a:r>
              <a:rPr/>
              <a:t>review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>
                <a:hlinkClick r:id="rId2"/>
              </a:rPr>
              <a:t>Hollister et al. (2016). Modelling lake trophic state: a random forest approach. Ecosphere</a:t>
            </a:r>
          </a:p>
          <a:p>
            <a:pPr lvl="2"/>
            <a:r>
              <a:rPr/>
              <a:t>Uses NLA 2007</a:t>
            </a:r>
          </a:p>
          <a:p>
            <a:pPr lvl="2"/>
            <a:r>
              <a:rPr/>
              <a:t>Random forests to predict chlorophyll </a:t>
            </a:r>
            <a:r>
              <a:rPr i="1"/>
              <a:t>a</a:t>
            </a:r>
            <a:r>
              <a:rPr/>
              <a:t> based trophic state</a:t>
            </a:r>
          </a:p>
          <a:p>
            <a:pPr lvl="2"/>
            <a:r>
              <a:rPr/>
              <a:t>After clearance, before peer-review published as a </a:t>
            </a:r>
            <a:r>
              <a:rPr>
                <a:hlinkClick r:id="rId3"/>
              </a:rPr>
              <a:t>PeerJ Preprint</a:t>
            </a:r>
          </a:p>
        </p:txBody>
      </p:sp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ure/hollister_rf_trophicstate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803400" y="1117600"/>
            <a:ext cx="5537200" cy="5219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7879"/>
            <a:ext cx="8229600" cy="1016071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Two</a:t>
            </a:r>
            <a:r>
              <a:rPr/>
              <a:t> </a:t>
            </a:r>
            <a:r>
              <a:rPr/>
              <a:t>steps</a:t>
            </a:r>
            <a:r>
              <a:rPr/>
              <a:t> </a:t>
            </a:r>
            <a:r>
              <a:rPr/>
              <a:t>forward:</a:t>
            </a:r>
            <a:r>
              <a:rPr/>
              <a:t> </a:t>
            </a:r>
            <a:r>
              <a:rPr/>
              <a:t>Pre-prints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post-publication</a:t>
            </a:r>
            <a:r>
              <a:rPr/>
              <a:t> </a:t>
            </a:r>
            <a:r>
              <a:rPr/>
              <a:t>review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>
                <a:hlinkClick r:id="rId2"/>
              </a:rPr>
              <a:t>Hollister and Kreakie. (2016). Associations between Chlorophyll a and various Microcystin-LR Health Advisory Concentrations. F1000Research</a:t>
            </a:r>
          </a:p>
          <a:p>
            <a:pPr lvl="2"/>
            <a:r>
              <a:rPr/>
              <a:t>Uses NLA 2007</a:t>
            </a:r>
          </a:p>
          <a:p>
            <a:pPr lvl="2"/>
            <a:r>
              <a:rPr/>
              <a:t>Empirical method to answer, “What is a bloom?”</a:t>
            </a:r>
          </a:p>
          <a:p>
            <a:pPr lvl="2"/>
            <a:r>
              <a:rPr/>
              <a:t>Published at F1000Research immediately after clearance</a:t>
            </a:r>
          </a:p>
        </p:txBody>
      </p:sp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ure/tweet1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2032000"/>
            <a:ext cx="82296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4C6F246C-D1D1-4B01-B9F9-AF542DBD4D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2175"/>
            <a:ext cx="8229600" cy="10713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Who</a:t>
            </a:r>
            <a:r>
              <a:rPr/>
              <a:t> </a:t>
            </a:r>
            <a:r>
              <a:rPr/>
              <a:t>am</a:t>
            </a:r>
            <a:r>
              <a:rPr/>
              <a:t> </a:t>
            </a:r>
            <a:r>
              <a:rPr/>
              <a:t>I?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1"/>
            <a:r>
              <a:rPr/>
              <a:t>Landscape ecologist/GIS</a:t>
            </a:r>
          </a:p>
          <a:p>
            <a:pPr lvl="1"/>
            <a:r>
              <a:rPr/>
              <a:t>Fake limnologist</a:t>
            </a:r>
          </a:p>
          <a:p>
            <a:pPr lvl="1"/>
            <a:r>
              <a:rPr/>
              <a:t>Fake R guy</a:t>
            </a:r>
          </a:p>
          <a:p>
            <a:pPr lvl="1"/>
            <a:r>
              <a:rPr/>
              <a:t>US EPA Research Ecologist since ~2006</a:t>
            </a:r>
          </a:p>
          <a:p>
            <a:pPr lvl="1"/>
            <a:r>
              <a:rPr/>
              <a:t>Worked on: Forests, wetlands, gopher tortoise, estuaries, lakes, cyanobacteria, …</a:t>
            </a:r>
          </a:p>
        </p:txBody>
      </p:sp>
      <p:pic>
        <p:nvPicPr>
          <p:cNvPr descr="figure/jeff_gracie_bottle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2108200"/>
            <a:ext cx="4038600" cy="3022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ure/tweet2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2184400"/>
            <a:ext cx="8229600" cy="3086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ure/tweet5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2095500"/>
            <a:ext cx="8229600" cy="325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ure/tweet6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2247900"/>
            <a:ext cx="8229600" cy="2959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7879"/>
            <a:ext cx="8229600" cy="1016071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One</a:t>
            </a:r>
            <a:r>
              <a:rPr/>
              <a:t> </a:t>
            </a:r>
            <a:r>
              <a:rPr/>
              <a:t>step</a:t>
            </a:r>
            <a:r>
              <a:rPr/>
              <a:t> </a:t>
            </a:r>
            <a:r>
              <a:rPr/>
              <a:t>back:</a:t>
            </a:r>
            <a:r>
              <a:rPr/>
              <a:t> </a:t>
            </a:r>
            <a:r>
              <a:rPr/>
              <a:t>Pre-prints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post-publication</a:t>
            </a:r>
            <a:r>
              <a:rPr/>
              <a:t> </a:t>
            </a:r>
            <a:r>
              <a:rPr/>
              <a:t>review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Why would you do such a thing?</a:t>
            </a:r>
          </a:p>
          <a:p>
            <a:pPr lvl="1"/>
            <a:r>
              <a:rPr/>
              <a:t>Many emails</a:t>
            </a:r>
          </a:p>
          <a:p>
            <a:pPr lvl="1"/>
            <a:r>
              <a:rPr/>
              <a:t>And again, much angst</a:t>
            </a:r>
          </a:p>
        </p:txBody>
      </p:sp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ure/homer_why_would_you.gif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17600" y="1117600"/>
            <a:ext cx="6921500" cy="5219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7879"/>
            <a:ext cx="8229600" cy="1016071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Progress:</a:t>
            </a:r>
            <a:r>
              <a:rPr/>
              <a:t> </a:t>
            </a:r>
            <a:r>
              <a:rPr/>
              <a:t>Pre-prints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post-publication</a:t>
            </a:r>
            <a:r>
              <a:rPr/>
              <a:t> </a:t>
            </a:r>
            <a:r>
              <a:rPr/>
              <a:t>review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Separate briefing lab senior managers on open science</a:t>
            </a:r>
          </a:p>
          <a:p>
            <a:pPr lvl="1"/>
            <a:r>
              <a:rPr/>
              <a:t>Pre-prints and post-publication tacitly allowed</a:t>
            </a:r>
          </a:p>
          <a:p>
            <a:pPr lvl="1"/>
            <a:r>
              <a:rPr/>
              <a:t>An interim policy</a:t>
            </a:r>
          </a:p>
        </p:txBody>
      </p:sp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4C6F246C-D1D1-4B01-B9F9-AF542DBD4D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2175"/>
            <a:ext cx="8229600" cy="10713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Two</a:t>
            </a:r>
            <a:r>
              <a:rPr/>
              <a:t> </a:t>
            </a:r>
            <a:r>
              <a:rPr/>
              <a:t>steps</a:t>
            </a:r>
            <a:r>
              <a:rPr/>
              <a:t> </a:t>
            </a:r>
            <a:r>
              <a:rPr/>
              <a:t>forward:</a:t>
            </a:r>
            <a:r>
              <a:rPr/>
              <a:t> </a:t>
            </a:r>
            <a:r>
              <a:rPr/>
              <a:t>Code</a:t>
            </a:r>
            <a:r>
              <a:rPr/>
              <a:t> </a:t>
            </a:r>
            <a:r>
              <a:rPr/>
              <a:t>review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1"/>
            <a:r>
              <a:rPr sz="1800">
                <a:hlinkClick r:id="rId2"/>
                <a:latin typeface="Courier"/>
              </a:rPr>
              <a:t>lakemorpho</a:t>
            </a:r>
            <a:r>
              <a:rPr>
                <a:hlinkClick r:id="rId3"/>
              </a:rPr>
              <a:t>: Lake morphometry metrics in R</a:t>
            </a:r>
          </a:p>
          <a:p>
            <a:pPr lvl="1"/>
            <a:r>
              <a:rPr sz="1800">
                <a:latin typeface="Courier"/>
              </a:rPr>
              <a:t>sp</a:t>
            </a:r>
            <a:r>
              <a:rPr/>
              <a:t>, </a:t>
            </a:r>
            <a:r>
              <a:rPr sz="1800">
                <a:latin typeface="Courier"/>
              </a:rPr>
              <a:t>rgdal</a:t>
            </a:r>
            <a:r>
              <a:rPr/>
              <a:t>, </a:t>
            </a:r>
            <a:r>
              <a:rPr sz="1800">
                <a:latin typeface="Courier"/>
              </a:rPr>
              <a:t>rgeos</a:t>
            </a:r>
            <a:r>
              <a:rPr/>
              <a:t>, and </a:t>
            </a:r>
            <a:r>
              <a:rPr sz="1800">
                <a:latin typeface="Courier"/>
              </a:rPr>
              <a:t>raster</a:t>
            </a:r>
          </a:p>
          <a:p>
            <a:pPr lvl="1"/>
            <a:r>
              <a:rPr sz="1800">
                <a:latin typeface="Courier"/>
              </a:rPr>
              <a:t>sf</a:t>
            </a:r>
            <a:r>
              <a:rPr/>
              <a:t> support to be added</a:t>
            </a:r>
          </a:p>
          <a:p>
            <a:pPr lvl="1"/>
            <a:r>
              <a:rPr>
                <a:hlinkClick r:id="rId4"/>
              </a:rPr>
              <a:t>National Lake Morphometry</a:t>
            </a:r>
          </a:p>
          <a:p>
            <a:pPr lvl="1"/>
            <a:r>
              <a:rPr>
                <a:hlinkClick r:id="rId5"/>
              </a:rPr>
              <a:t>NHD Plus</a:t>
            </a:r>
          </a:p>
          <a:p>
            <a:pPr lvl="1"/>
            <a:r>
              <a:rPr>
                <a:hlinkClick r:id="rId6"/>
              </a:rPr>
              <a:t>Hollister and Milstead (2010)</a:t>
            </a:r>
          </a:p>
          <a:p>
            <a:pPr lvl="1"/>
            <a:r>
              <a:rPr>
                <a:hlinkClick r:id="rId7"/>
              </a:rPr>
              <a:t>Hollister </a:t>
            </a:r>
            <a:r>
              <a:rPr i="1">
                <a:hlinkClick r:id="rId8"/>
              </a:rPr>
              <a:t>et. al.</a:t>
            </a:r>
            <a:r>
              <a:rPr>
                <a:hlinkClick r:id="rId9"/>
              </a:rPr>
              <a:t> (2011)</a:t>
            </a:r>
          </a:p>
          <a:p>
            <a:pPr lvl="1"/>
            <a:r>
              <a:rPr>
                <a:hlinkClick r:id="rId10"/>
              </a:rPr>
              <a:t>Hollister and Stachelek (2017)</a:t>
            </a:r>
          </a:p>
        </p:txBody>
      </p:sp>
      <p:pic>
        <p:nvPicPr>
          <p:cNvPr descr="figure/lakemorpho_demo.gif" id="0" name="Picture 1"/>
          <p:cNvPicPr>
            <a:picLocks noGrp="1" noChangeAspect="1"/>
          </p:cNvPicPr>
          <p:nvPr/>
        </p:nvPicPr>
        <p:blipFill>
          <a:blip r:embed="rId11"/>
          <a:stretch>
            <a:fillRect/>
          </a:stretch>
        </p:blipFill>
        <p:spPr bwMode="auto">
          <a:xfrm>
            <a:off x="4648200" y="2184400"/>
            <a:ext cx="40386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4C6F246C-D1D1-4B01-B9F9-AF542DBD4D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2175"/>
            <a:ext cx="8229600" cy="10713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Two</a:t>
            </a:r>
            <a:r>
              <a:rPr/>
              <a:t> </a:t>
            </a:r>
            <a:r>
              <a:rPr/>
              <a:t>steps</a:t>
            </a:r>
            <a:r>
              <a:rPr/>
              <a:t> </a:t>
            </a:r>
            <a:r>
              <a:rPr/>
              <a:t>forward:</a:t>
            </a:r>
            <a:r>
              <a:rPr/>
              <a:t> </a:t>
            </a:r>
            <a:r>
              <a:rPr/>
              <a:t>Code</a:t>
            </a:r>
            <a:r>
              <a:rPr/>
              <a:t> </a:t>
            </a:r>
            <a:r>
              <a:rPr/>
              <a:t>review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1"/>
            <a:r>
              <a:rPr sz="1800">
                <a:hlinkClick r:id="rId2"/>
                <a:latin typeface="Courier"/>
              </a:rPr>
              <a:t>elevatr</a:t>
            </a:r>
            <a:r>
              <a:rPr>
                <a:hlinkClick r:id="rId3"/>
              </a:rPr>
              <a:t>:Access elevation data in R</a:t>
            </a:r>
          </a:p>
          <a:p>
            <a:pPr lvl="1"/>
            <a:r>
              <a:rPr/>
              <a:t>Access elevation data in R</a:t>
            </a:r>
          </a:p>
          <a:p>
            <a:pPr lvl="2"/>
            <a:r>
              <a:rPr strike="sngStrike"/>
              <a:t>Mapzen</a:t>
            </a:r>
          </a:p>
          <a:p>
            <a:pPr lvl="3"/>
            <a:r>
              <a:rPr/>
              <a:t>closed!</a:t>
            </a:r>
          </a:p>
          <a:p>
            <a:pPr lvl="2"/>
            <a:r>
              <a:rPr/>
              <a:t>AWS</a:t>
            </a:r>
          </a:p>
          <a:p>
            <a:pPr lvl="2"/>
            <a:r>
              <a:rPr/>
              <a:t>USGS</a:t>
            </a:r>
          </a:p>
          <a:p>
            <a:pPr lvl="1"/>
            <a:r>
              <a:rPr/>
              <a:t>Built off of </a:t>
            </a:r>
            <a:r>
              <a:rPr sz="1800">
                <a:latin typeface="Courier"/>
              </a:rPr>
              <a:t>sp</a:t>
            </a:r>
            <a:r>
              <a:rPr/>
              <a:t>, </a:t>
            </a:r>
            <a:r>
              <a:rPr sz="1800">
                <a:latin typeface="Courier"/>
              </a:rPr>
              <a:t>rgdal</a:t>
            </a:r>
            <a:r>
              <a:rPr/>
              <a:t>, </a:t>
            </a:r>
            <a:r>
              <a:rPr sz="1800">
                <a:latin typeface="Courier"/>
              </a:rPr>
              <a:t>rgeos</a:t>
            </a:r>
            <a:r>
              <a:rPr/>
              <a:t>, and </a:t>
            </a:r>
            <a:r>
              <a:rPr sz="1800">
                <a:latin typeface="Courier"/>
              </a:rPr>
              <a:t>raster</a:t>
            </a:r>
            <a:r>
              <a:rPr/>
              <a:t> suite</a:t>
            </a:r>
          </a:p>
          <a:p>
            <a:pPr lvl="1"/>
            <a:r>
              <a:rPr sz="1800">
                <a:latin typeface="Courier"/>
              </a:rPr>
              <a:t>sf</a:t>
            </a:r>
            <a:r>
              <a:rPr/>
              <a:t> support to be added</a:t>
            </a:r>
          </a:p>
          <a:p>
            <a:pPr lvl="1"/>
            <a:r>
              <a:rPr/>
              <a:t>Development version has support for SRTM and </a:t>
            </a:r>
            <a:r>
              <a:rPr sz="1800">
                <a:latin typeface="Courier"/>
              </a:rPr>
              <a:t>sf</a:t>
            </a:r>
            <a:r>
              <a:rPr/>
              <a:t> objects</a:t>
            </a:r>
          </a:p>
        </p:txBody>
      </p:sp>
      <p:pic>
        <p:nvPicPr>
          <p:cNvPr descr="figure/elevatr_demo.gif" id="0" name="Picture 1"/>
          <p:cNvPicPr>
            <a:picLocks noGrp="1" noChangeAspect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4648200" y="2184400"/>
            <a:ext cx="40386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7879"/>
            <a:ext cx="8229600" cy="1016071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One</a:t>
            </a:r>
            <a:r>
              <a:rPr/>
              <a:t> </a:t>
            </a:r>
            <a:r>
              <a:rPr/>
              <a:t>step</a:t>
            </a:r>
            <a:r>
              <a:rPr/>
              <a:t> </a:t>
            </a:r>
            <a:r>
              <a:rPr/>
              <a:t>back:</a:t>
            </a:r>
            <a:r>
              <a:rPr/>
              <a:t> </a:t>
            </a:r>
            <a:r>
              <a:rPr/>
              <a:t>Code</a:t>
            </a:r>
            <a:r>
              <a:rPr/>
              <a:t> </a:t>
            </a:r>
            <a:r>
              <a:rPr/>
              <a:t>review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First attempt failed (see One step back: GitHub)</a:t>
            </a:r>
          </a:p>
          <a:p>
            <a:pPr lvl="1"/>
            <a:r>
              <a:rPr/>
              <a:t>Lack of internal review mechanism for scientific software</a:t>
            </a:r>
          </a:p>
          <a:p>
            <a:pPr lvl="1"/>
            <a:r>
              <a:rPr/>
              <a:t>But got reviewed anyway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ure/fail_then_win.gif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09600" y="1117600"/>
            <a:ext cx="7912100" cy="5219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4C6F246C-D1D1-4B01-B9F9-AF542DBD4D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2175"/>
            <a:ext cx="8229600" cy="10713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The</a:t>
            </a:r>
            <a:r>
              <a:rPr/>
              <a:t> </a:t>
            </a:r>
            <a:r>
              <a:rPr/>
              <a:t>rest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cast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0" marL="0" indent="0">
              <a:spcBef>
                <a:spcPts val="3000"/>
              </a:spcBef>
              <a:buNone/>
            </a:pPr>
            <a:r>
              <a:rPr b="1"/>
              <a:t>Lakes and Computational Ecology</a:t>
            </a:r>
          </a:p>
          <a:p>
            <a:pPr lvl="1"/>
            <a:r>
              <a:rPr/>
              <a:t>Betty Kreakie</a:t>
            </a:r>
          </a:p>
          <a:p>
            <a:pPr lvl="1"/>
            <a:r>
              <a:rPr/>
              <a:t>Bryan Milstead</a:t>
            </a:r>
          </a:p>
          <a:p>
            <a:pPr lvl="1"/>
            <a:r>
              <a:rPr/>
              <a:t>Stephen Shivers</a:t>
            </a:r>
          </a:p>
          <a:p>
            <a:pPr lvl="1"/>
            <a:r>
              <a:rPr/>
              <a:t>Sophie Fournier</a:t>
            </a:r>
          </a:p>
          <a:p>
            <a:pPr lvl="1"/>
            <a:r>
              <a:rPr/>
              <a:t>Farnaz Nojavan (Alumnus: now a Data Scientist at FM Global)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lvl="0" marL="0" indent="0">
              <a:spcBef>
                <a:spcPts val="3000"/>
              </a:spcBef>
              <a:buNone/>
            </a:pPr>
            <a:r>
              <a:rPr b="1"/>
              <a:t>Administrative/Legal/IM</a:t>
            </a:r>
          </a:p>
          <a:p>
            <a:pPr lvl="1"/>
            <a:r>
              <a:rPr/>
              <a:t>Ann Vega</a:t>
            </a:r>
          </a:p>
          <a:p>
            <a:pPr lvl="1"/>
            <a:r>
              <a:rPr/>
              <a:t>Valerie Brandon</a:t>
            </a:r>
          </a:p>
          <a:p>
            <a:pPr lvl="1"/>
            <a:r>
              <a:rPr/>
              <a:t>Michelle Ibarra</a:t>
            </a:r>
          </a:p>
          <a:p>
            <a:pPr lvl="1"/>
            <a:r>
              <a:rPr/>
              <a:t>David Smith</a:t>
            </a:r>
          </a:p>
          <a:p>
            <a:pPr lvl="1"/>
            <a:r>
              <a:rPr/>
              <a:t>Scott Albright</a:t>
            </a:r>
          </a:p>
          <a:p>
            <a:pPr lvl="1"/>
            <a:r>
              <a:rPr/>
              <a:t>Geoff Cooper</a:t>
            </a:r>
          </a:p>
          <a:p>
            <a:pPr lvl="1"/>
            <a:r>
              <a:rPr/>
              <a:t>Ethan McMahon</a:t>
            </a:r>
          </a:p>
          <a:p>
            <a:pPr lvl="1"/>
            <a:r>
              <a:rPr/>
              <a:t>Andrew Yuen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7879"/>
            <a:ext cx="8229600" cy="1016071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Progress:</a:t>
            </a:r>
            <a:r>
              <a:rPr/>
              <a:t> </a:t>
            </a:r>
            <a:r>
              <a:rPr/>
              <a:t>Code</a:t>
            </a:r>
            <a:r>
              <a:rPr/>
              <a:t> </a:t>
            </a:r>
            <a:r>
              <a:rPr/>
              <a:t>review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New GitHub collaborator policy</a:t>
            </a:r>
          </a:p>
          <a:p>
            <a:pPr lvl="1"/>
            <a:r>
              <a:rPr/>
              <a:t>Draft Scientific Software Clearance policy</a:t>
            </a:r>
          </a:p>
          <a:p>
            <a:pPr lvl="1"/>
            <a:r>
              <a:rPr/>
              <a:t>With EPA Office of Research and Development Senior Managers</a:t>
            </a:r>
          </a:p>
        </p:txBody>
      </p:sp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7879"/>
            <a:ext cx="8229600" cy="1016071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Two</a:t>
            </a:r>
            <a:r>
              <a:rPr/>
              <a:t> </a:t>
            </a:r>
            <a:r>
              <a:rPr/>
              <a:t>steps</a:t>
            </a:r>
            <a:r>
              <a:rPr/>
              <a:t> </a:t>
            </a:r>
            <a:r>
              <a:rPr/>
              <a:t>forward:</a:t>
            </a:r>
            <a:r>
              <a:rPr/>
              <a:t> </a:t>
            </a:r>
            <a:r>
              <a:rPr/>
              <a:t>Licensing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Creative Commons Zero (CC0) Approved in 2015</a:t>
            </a:r>
          </a:p>
          <a:p>
            <a:pPr lvl="1"/>
            <a:r>
              <a:rPr/>
              <a:t>Federal Source Code Policy promised guidance</a:t>
            </a:r>
          </a:p>
        </p:txBody>
      </p:sp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ure/cc-zero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2273300"/>
            <a:ext cx="8229600" cy="2895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7879"/>
            <a:ext cx="8229600" cy="1016071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One</a:t>
            </a:r>
            <a:r>
              <a:rPr/>
              <a:t> </a:t>
            </a:r>
            <a:r>
              <a:rPr/>
              <a:t>step</a:t>
            </a:r>
            <a:r>
              <a:rPr/>
              <a:t> </a:t>
            </a:r>
            <a:r>
              <a:rPr/>
              <a:t>back:</a:t>
            </a:r>
            <a:r>
              <a:rPr/>
              <a:t> </a:t>
            </a:r>
            <a:r>
              <a:rPr/>
              <a:t>Licensing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Not quite there…</a:t>
            </a:r>
          </a:p>
          <a:p>
            <a:pPr lvl="1"/>
            <a:r>
              <a:rPr/>
              <a:t>CC0 isn’t OSI approved</a:t>
            </a:r>
          </a:p>
          <a:p>
            <a:pPr lvl="1"/>
            <a:r>
              <a:rPr/>
              <a:t>Guidance never came</a:t>
            </a:r>
          </a:p>
          <a:p>
            <a:pPr lvl="1"/>
            <a:r>
              <a:rPr/>
              <a:t>Prevented use of Journal of Open Source Software</a:t>
            </a:r>
          </a:p>
        </p:txBody>
      </p:sp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ure/spongebob_not_quite.gif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92200" y="1117600"/>
            <a:ext cx="6959600" cy="5219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7879"/>
            <a:ext cx="8229600" cy="1016071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Progress:</a:t>
            </a:r>
            <a:r>
              <a:rPr/>
              <a:t> </a:t>
            </a:r>
            <a:r>
              <a:rPr/>
              <a:t>Licensing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As of early 2019, approval for MIT, GPL v3, LGPL-2.1, and Apache 2.0.</a:t>
            </a:r>
          </a:p>
          <a:p>
            <a:pPr lvl="1"/>
            <a:r>
              <a:rPr/>
              <a:t>Other licenses are under review</a:t>
            </a:r>
          </a:p>
        </p:txBody>
      </p:sp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4C6F246C-D1D1-4B01-B9F9-AF542DBD4D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2175"/>
            <a:ext cx="8229600" cy="10713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Two</a:t>
            </a:r>
            <a:r>
              <a:rPr/>
              <a:t> </a:t>
            </a:r>
            <a:r>
              <a:rPr/>
              <a:t>steps</a:t>
            </a:r>
            <a:r>
              <a:rPr/>
              <a:t> </a:t>
            </a:r>
            <a:r>
              <a:rPr/>
              <a:t>forward:</a:t>
            </a:r>
            <a:r>
              <a:rPr/>
              <a:t> </a:t>
            </a:r>
            <a:r>
              <a:rPr/>
              <a:t>Shiny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1"/>
            <a:r>
              <a:rPr/>
              <a:t>Everyone wants Shiny!</a:t>
            </a:r>
          </a:p>
          <a:p>
            <a:pPr lvl="1"/>
            <a:r>
              <a:rPr/>
              <a:t>Various internal servers and apps over the years</a:t>
            </a:r>
          </a:p>
          <a:p>
            <a:pPr lvl="1"/>
            <a:r>
              <a:rPr/>
              <a:t>~20 applications on central server, many others elsewhere</a:t>
            </a:r>
          </a:p>
          <a:p>
            <a:pPr lvl="1"/>
            <a:r>
              <a:rPr/>
              <a:t>EPA building skills and demand for Shiny applications</a:t>
            </a:r>
          </a:p>
          <a:p>
            <a:pPr lvl="1"/>
            <a:r>
              <a:rPr/>
              <a:t>Have enterprise server</a:t>
            </a:r>
          </a:p>
          <a:p>
            <a:pPr lvl="1"/>
            <a:r>
              <a:rPr/>
              <a:t>Examples on cloud.gov</a:t>
            </a:r>
          </a:p>
        </p:txBody>
      </p:sp>
      <p:pic>
        <p:nvPicPr>
          <p:cNvPr descr="figure/shin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282700"/>
            <a:ext cx="4038600" cy="4686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7879"/>
            <a:ext cx="8229600" cy="1016071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One</a:t>
            </a:r>
            <a:r>
              <a:rPr/>
              <a:t> </a:t>
            </a:r>
            <a:r>
              <a:rPr/>
              <a:t>step</a:t>
            </a:r>
            <a:r>
              <a:rPr/>
              <a:t> </a:t>
            </a:r>
            <a:r>
              <a:rPr/>
              <a:t>back:</a:t>
            </a:r>
            <a:r>
              <a:rPr/>
              <a:t> </a:t>
            </a:r>
            <a:r>
              <a:rPr/>
              <a:t>Shiny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Made it through many “shining” doors, but never sure what is on the other side</a:t>
            </a:r>
          </a:p>
          <a:p>
            <a:pPr lvl="1"/>
            <a:r>
              <a:rPr/>
              <a:t>Enterprise Shiny Server progress measured in years</a:t>
            </a:r>
          </a:p>
          <a:p>
            <a:pPr lvl="1"/>
            <a:r>
              <a:rPr/>
              <a:t>Many technical hurdles with cloud.gov (i.e. don’t be first)</a:t>
            </a:r>
          </a:p>
        </p:txBody>
      </p:sp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ure/shining_door.gif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03300" y="1117600"/>
            <a:ext cx="7124700" cy="5219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7879"/>
            <a:ext cx="8229600" cy="1016071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Progress:</a:t>
            </a:r>
            <a:r>
              <a:rPr/>
              <a:t> </a:t>
            </a:r>
            <a:r>
              <a:rPr/>
              <a:t>Shiny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Tantalizingly close to first apps on shiny.epa.gov</a:t>
            </a:r>
          </a:p>
          <a:p>
            <a:pPr lvl="1"/>
            <a:r>
              <a:rPr/>
              <a:t>Making progress on other fronts for Shiny (e.g. EPA AWS Platform)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7879"/>
            <a:ext cx="8229600" cy="1016071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The</a:t>
            </a:r>
            <a:r>
              <a:rPr/>
              <a:t> </a:t>
            </a:r>
            <a:r>
              <a:rPr/>
              <a:t>story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Lakes and cyanobacteria</a:t>
            </a:r>
          </a:p>
          <a:p>
            <a:pPr lvl="1"/>
            <a:r>
              <a:rPr/>
              <a:t>Computational approaches</a:t>
            </a:r>
          </a:p>
          <a:p>
            <a:pPr lvl="1"/>
            <a:r>
              <a:rPr/>
              <a:t>Open data science tools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4C6F246C-D1D1-4B01-B9F9-AF542DBD4D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2175"/>
            <a:ext cx="8229600" cy="10713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Two</a:t>
            </a:r>
            <a:r>
              <a:rPr/>
              <a:t> </a:t>
            </a:r>
            <a:r>
              <a:rPr/>
              <a:t>Steps</a:t>
            </a:r>
            <a:r>
              <a:rPr/>
              <a:t> </a:t>
            </a:r>
            <a:r>
              <a:rPr/>
              <a:t>Forward:</a:t>
            </a:r>
            <a:r>
              <a:rPr/>
              <a:t> </a:t>
            </a:r>
            <a:r>
              <a:rPr/>
              <a:t>Bringing</a:t>
            </a:r>
            <a:r>
              <a:rPr/>
              <a:t> </a:t>
            </a:r>
            <a:r>
              <a:rPr/>
              <a:t>it</a:t>
            </a:r>
            <a:r>
              <a:rPr/>
              <a:t> </a:t>
            </a:r>
            <a:r>
              <a:rPr/>
              <a:t>all</a:t>
            </a:r>
            <a:r>
              <a:rPr/>
              <a:t> </a:t>
            </a:r>
            <a:r>
              <a:rPr/>
              <a:t>together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1"/>
            <a:r>
              <a:rPr/>
              <a:t>Current project: Temporal and spatial dynamics of cyanobacteria in Rhode Island ponds</a:t>
            </a:r>
          </a:p>
          <a:p>
            <a:pPr lvl="1"/>
            <a:r>
              <a:rPr/>
              <a:t>Twice weekly sampling</a:t>
            </a:r>
          </a:p>
          <a:p>
            <a:pPr lvl="1"/>
            <a:r>
              <a:rPr/>
              <a:t>Three ponds in RI</a:t>
            </a:r>
          </a:p>
          <a:p>
            <a:pPr lvl="1"/>
            <a:r>
              <a:rPr/>
              <a:t>7 stations per pond</a:t>
            </a:r>
          </a:p>
          <a:p>
            <a:pPr lvl="1"/>
            <a:r>
              <a:rPr/>
              <a:t>Chlorophyll, phycocyanin, nutrients, physical profiles, zoo- and phytoplankton</a:t>
            </a:r>
          </a:p>
          <a:p>
            <a:pPr lvl="1"/>
            <a:r>
              <a:rPr/>
              <a:t>Uses much of the open data science toolset</a:t>
            </a:r>
          </a:p>
        </p:txBody>
      </p:sp>
      <p:pic>
        <p:nvPicPr>
          <p:cNvPr descr="figure/jeff_enviro_bio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2108200"/>
            <a:ext cx="4038600" cy="3035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7879"/>
            <a:ext cx="8229600" cy="1016071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One</a:t>
            </a:r>
            <a:r>
              <a:rPr/>
              <a:t> </a:t>
            </a:r>
            <a:r>
              <a:rPr/>
              <a:t>Step</a:t>
            </a:r>
            <a:r>
              <a:rPr/>
              <a:t> </a:t>
            </a:r>
            <a:r>
              <a:rPr/>
              <a:t>Back:</a:t>
            </a:r>
            <a:r>
              <a:rPr/>
              <a:t> </a:t>
            </a:r>
            <a:r>
              <a:rPr/>
              <a:t>Bringing</a:t>
            </a:r>
            <a:r>
              <a:rPr/>
              <a:t> </a:t>
            </a:r>
            <a:r>
              <a:rPr/>
              <a:t>it</a:t>
            </a:r>
            <a:r>
              <a:rPr/>
              <a:t> </a:t>
            </a:r>
            <a:r>
              <a:rPr/>
              <a:t>all</a:t>
            </a:r>
            <a:r>
              <a:rPr/>
              <a:t> </a:t>
            </a:r>
            <a:r>
              <a:rPr/>
              <a:t>together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So far, so good!</a:t>
            </a:r>
          </a:p>
        </p:txBody>
      </p:sp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ure/homer_good.gif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92200" y="1117600"/>
            <a:ext cx="6959600" cy="5219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7879"/>
            <a:ext cx="8229600" cy="1016071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Unorganized</a:t>
            </a:r>
            <a:r>
              <a:rPr/>
              <a:t> </a:t>
            </a:r>
            <a:r>
              <a:rPr/>
              <a:t>parting</a:t>
            </a:r>
            <a:r>
              <a:rPr/>
              <a:t> </a:t>
            </a:r>
            <a:r>
              <a:rPr/>
              <a:t>thoughts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Future challenges</a:t>
            </a:r>
          </a:p>
          <a:p>
            <a:pPr lvl="2"/>
            <a:r>
              <a:rPr/>
              <a:t>FLAMe and DIY buoys</a:t>
            </a:r>
          </a:p>
          <a:p>
            <a:pPr lvl="2"/>
            <a:r>
              <a:rPr/>
              <a:t>Data collection from buoys anticipated as an issue</a:t>
            </a:r>
          </a:p>
          <a:p>
            <a:pPr lvl="1"/>
            <a:r>
              <a:rPr/>
              <a:t>This is a documentary, not a how-to</a:t>
            </a:r>
          </a:p>
          <a:p>
            <a:pPr lvl="1"/>
            <a:r>
              <a:rPr/>
              <a:t>Much of this progress required a bit of subversion</a:t>
            </a:r>
          </a:p>
        </p:txBody>
      </p:sp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ure/yawgoo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1409700"/>
            <a:ext cx="8229600" cy="4622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ure/cyano_model_function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2755900"/>
            <a:ext cx="8229600" cy="1943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4C6F246C-D1D1-4B01-B9F9-AF542DBD4D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2175"/>
            <a:ext cx="8229600" cy="1071300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Two</a:t>
            </a:r>
            <a:r>
              <a:rPr/>
              <a:t> </a:t>
            </a:r>
            <a:r>
              <a:rPr/>
              <a:t>steps</a:t>
            </a:r>
            <a:r>
              <a:rPr/>
              <a:t> </a:t>
            </a:r>
            <a:r>
              <a:rPr/>
              <a:t>forward:</a:t>
            </a:r>
            <a:r>
              <a:rPr/>
              <a:t> </a:t>
            </a:r>
            <a:r>
              <a:rPr/>
              <a:t>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1"/>
            <a:r>
              <a:rPr/>
              <a:t>In use for a long time</a:t>
            </a:r>
          </a:p>
          <a:p>
            <a:pPr lvl="1"/>
            <a:r>
              <a:rPr/>
              <a:t>Growth in users</a:t>
            </a:r>
          </a:p>
          <a:p>
            <a:pPr lvl="2"/>
            <a:r>
              <a:rPr/>
              <a:t>ORD, Regions, Client Offices</a:t>
            </a:r>
          </a:p>
          <a:p>
            <a:pPr lvl="1"/>
            <a:r>
              <a:rPr/>
              <a:t>Installs originally </a:t>
            </a:r>
            <a:r>
              <a:rPr i="1"/>
              <a:t>ad hoc</a:t>
            </a:r>
          </a:p>
        </p:txBody>
      </p:sp>
      <p:pic>
        <p:nvPicPr>
          <p:cNvPr descr="figure/Rlogo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2057400"/>
            <a:ext cx="4038600" cy="3124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7879"/>
            <a:ext cx="8229600" cy="1016071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One</a:t>
            </a:r>
            <a:r>
              <a:rPr/>
              <a:t> </a:t>
            </a:r>
            <a:r>
              <a:rPr/>
              <a:t>step</a:t>
            </a:r>
            <a:r>
              <a:rPr/>
              <a:t> </a:t>
            </a:r>
            <a:r>
              <a:rPr/>
              <a:t>back:</a:t>
            </a:r>
            <a:r>
              <a:rPr/>
              <a:t> </a:t>
            </a:r>
            <a:r>
              <a:rPr/>
              <a:t>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Tightly controlled and changing IT environment</a:t>
            </a:r>
          </a:p>
          <a:p>
            <a:pPr lvl="1"/>
            <a:r>
              <a:rPr/>
              <a:t>Install approvals onerous and inconsistent</a:t>
            </a:r>
          </a:p>
          <a:p>
            <a:pPr lvl="1"/>
            <a:r>
              <a:rPr/>
              <a:t>Often only partly-functional</a:t>
            </a:r>
          </a:p>
          <a:p>
            <a:pPr lvl="1"/>
            <a:r>
              <a:rPr/>
              <a:t>Much angst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ure/angry_oswalt_giphy.gif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536700" y="1117600"/>
            <a:ext cx="6070600" cy="5219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7879"/>
            <a:ext cx="8229600" cy="1016071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Progress:</a:t>
            </a:r>
            <a:r>
              <a:rPr/>
              <a:t> </a:t>
            </a:r>
            <a:r>
              <a:rPr/>
              <a:t>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Standardized installation</a:t>
            </a:r>
          </a:p>
          <a:p>
            <a:pPr lvl="1"/>
            <a:r>
              <a:rPr/>
              <a:t>Pre-approved</a:t>
            </a:r>
          </a:p>
          <a:p>
            <a:pPr lvl="1"/>
            <a:r>
              <a:rPr/>
              <a:t>Requests via email</a:t>
            </a:r>
          </a:p>
          <a:p>
            <a:pPr lvl="1"/>
            <a:r>
              <a:rPr/>
              <a:t>Still occasional problems…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738</Words>
  <Application>Microsoft Office PowerPoint</Application>
  <PresentationFormat>On-screen Show (4:3)</PresentationFormat>
  <Paragraphs>165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Arial</vt:lpstr>
      <vt:lpstr>Calibri</vt:lpstr>
      <vt:lpstr>Courier</vt:lpstr>
      <vt:lpstr>Times</vt:lpstr>
      <vt:lpstr>Times New Roman</vt:lpstr>
      <vt:lpstr>Office Theme</vt:lpstr>
      <vt:lpstr>Two steps forward, one step back:</vt:lpstr>
      <vt:lpstr>The story</vt:lpstr>
      <vt:lpstr>The cast</vt:lpstr>
      <vt:lpstr>Two steps forward: R</vt:lpstr>
      <vt:lpstr>One step back: R</vt:lpstr>
      <vt:lpstr>Progress: R</vt:lpstr>
      <vt:lpstr>Two steps forward: GitHub</vt:lpstr>
      <vt:lpstr>One step back: GitHub</vt:lpstr>
      <vt:lpstr>Progress: GitHub</vt:lpstr>
      <vt:lpstr>Two steps forward: Pre-prints and post-publication review</vt:lpstr>
      <vt:lpstr>One step back: Pre-prints and post-publication review</vt:lpstr>
      <vt:lpstr>Progress: Pre-prints and post-publication review</vt:lpstr>
      <vt:lpstr>Two steps forward: Code review</vt:lpstr>
      <vt:lpstr>One step back: Code review</vt:lpstr>
      <vt:lpstr>Progress: Code review</vt:lpstr>
      <vt:lpstr>Two steps forward: Licensing</vt:lpstr>
      <vt:lpstr>One step back: Licensing</vt:lpstr>
      <vt:lpstr>Progress: Licensing</vt:lpstr>
      <vt:lpstr>Two steps forward: Shiny</vt:lpstr>
      <vt:lpstr>One step back: Shiny</vt:lpstr>
      <vt:lpstr>Progress: Shiny</vt:lpstr>
      <vt:lpstr>Unorganized parting thoughts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Two steps forward, one step back:</dc:title>
  <dc:creator>Jeff Hollister</dc:creator>
  <cp:keywords/>
  <dcterms:created xsi:type="dcterms:W3CDTF">2019-07-12T13:18:53Z</dcterms:created>
  <dcterms:modified xsi:type="dcterms:W3CDTF">2019-07-12T13:18:53Z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ate">
    <vt:lpwstr>2019-07-18</vt:lpwstr>
  </property>
  <property fmtid="{D5CDD505-2E9C-101B-9397-08002B2CF9AE}" pid="3" name="output">
    <vt:lpwstr/>
  </property>
  <property fmtid="{D5CDD505-2E9C-101B-9397-08002B2CF9AE}" pid="4" name="subtitle">
    <vt:lpwstr>A reluctant open data science transformation in lakes research and beyond</vt:lpwstr>
  </property>
</Properties>
</file>